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8" r:id="rId3"/>
    <p:sldId id="301" r:id="rId4"/>
    <p:sldId id="283" r:id="rId5"/>
    <p:sldId id="280" r:id="rId6"/>
    <p:sldId id="281" r:id="rId7"/>
    <p:sldId id="289" r:id="rId8"/>
    <p:sldId id="263" r:id="rId9"/>
    <p:sldId id="291" r:id="rId10"/>
    <p:sldId id="285" r:id="rId11"/>
    <p:sldId id="286" r:id="rId12"/>
    <p:sldId id="287" r:id="rId13"/>
    <p:sldId id="265" r:id="rId14"/>
    <p:sldId id="292" r:id="rId15"/>
    <p:sldId id="293" r:id="rId16"/>
    <p:sldId id="295" r:id="rId17"/>
    <p:sldId id="262" r:id="rId18"/>
    <p:sldId id="296" r:id="rId19"/>
    <p:sldId id="297" r:id="rId20"/>
    <p:sldId id="298" r:id="rId21"/>
    <p:sldId id="299" r:id="rId22"/>
    <p:sldId id="300" r:id="rId23"/>
    <p:sldId id="282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19:48:44.1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19:49:32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7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10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3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9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7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9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6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1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6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Datasets/40actions.html" TargetMode="External"/><Relationship Id="rId2" Type="http://schemas.openxmlformats.org/officeDocument/2006/relationships/hyperlink" Target="https://www.kaggle.com/kreinisalex/telemo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eihan/Action_Recognition/tree/master/data/WIS/video" TargetMode="External"/><Relationship Id="rId4" Type="http://schemas.openxmlformats.org/officeDocument/2006/relationships/hyperlink" Target="https://www.robots.ox.ac.uk/~vgg/data/pose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6FA16-50A0-46ED-8ABF-2FEF97B35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DD2E2-C14B-4061-9EF3-481A8F91C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512" y="494951"/>
            <a:ext cx="4510180" cy="57222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Human Pose and reaction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A0B85-CC65-4B22-ACA9-7E2DEB012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850392"/>
            <a:ext cx="6031831" cy="500176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 b="1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Mennatullah Mahmoud 18101713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/>
            </a:endParaRPr>
          </a:p>
          <a:p>
            <a:pPr marL="0" marR="0" indent="-2286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Menna Abdelsattar 18101590</a:t>
            </a:r>
          </a:p>
          <a:p>
            <a:pPr marL="0" marR="0" indent="-2286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Nada Tamer 18102291</a:t>
            </a:r>
          </a:p>
          <a:p>
            <a:endParaRPr lang="en-US" sz="3600" b="1" dirty="0"/>
          </a:p>
        </p:txBody>
      </p:sp>
      <p:sp>
        <p:nvSpPr>
          <p:cNvPr id="30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6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3563"/>
            <a:ext cx="3932237" cy="1156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152" y="1909902"/>
            <a:ext cx="3932237" cy="377408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W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e used “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Stanford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” website to download dataset of human actions. The dataset is composed of 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40 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categories(actions).</a:t>
            </a:r>
          </a:p>
          <a:p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The 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categories include 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9532 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type jpg 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images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The used 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actions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 are: “jumping”, “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running</a:t>
            </a:r>
            <a:r>
              <a:rPr lang="en-US" sz="30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” and</a:t>
            </a:r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 “waving”.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21459-351F-4CFF-8237-6726BDD3E027}"/>
              </a:ext>
            </a:extLst>
          </p:cNvPr>
          <p:cNvSpPr txBox="1"/>
          <p:nvPr/>
        </p:nvSpPr>
        <p:spPr>
          <a:xfrm>
            <a:off x="5493862" y="2803380"/>
            <a:ext cx="1407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</a:rPr>
              <a:t>jumping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D41702-DD77-41A3-ABB1-0DC53B1CE5C2}"/>
              </a:ext>
            </a:extLst>
          </p:cNvPr>
          <p:cNvSpPr txBox="1"/>
          <p:nvPr/>
        </p:nvSpPr>
        <p:spPr>
          <a:xfrm>
            <a:off x="8038265" y="2796792"/>
            <a:ext cx="961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</a:rPr>
              <a:t>running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AE4CD-6F67-47F7-B101-59294A62183D}"/>
              </a:ext>
            </a:extLst>
          </p:cNvPr>
          <p:cNvSpPr txBox="1"/>
          <p:nvPr/>
        </p:nvSpPr>
        <p:spPr>
          <a:xfrm>
            <a:off x="10434407" y="2796794"/>
            <a:ext cx="922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</a:rPr>
              <a:t>waving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38" y="3342267"/>
            <a:ext cx="1250461" cy="1636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72" y="3342265"/>
            <a:ext cx="1250461" cy="1636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407" y="3342266"/>
            <a:ext cx="1250462" cy="16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3563"/>
            <a:ext cx="3932237" cy="1156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152" y="1909902"/>
            <a:ext cx="3932237" cy="49480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We used “Robots” website to download dataset of human actions. Its name is YouTube Pose dataset. The dataset is composed of 50  categories</a:t>
            </a:r>
          </a:p>
          <a:p>
            <a:r>
              <a:rPr lang="en-US" sz="3000" b="1" dirty="0">
                <a:solidFill>
                  <a:srgbClr val="002060"/>
                </a:solidFill>
                <a:ea typeface="Calibri" panose="020F0502020204030204" pitchFamily="34" charset="0"/>
              </a:rPr>
              <a:t>We used “Standing” and “Sitting” categories from this dataset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21459-351F-4CFF-8237-6726BDD3E027}"/>
              </a:ext>
            </a:extLst>
          </p:cNvPr>
          <p:cNvSpPr txBox="1"/>
          <p:nvPr/>
        </p:nvSpPr>
        <p:spPr>
          <a:xfrm>
            <a:off x="6519233" y="2261842"/>
            <a:ext cx="1407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Standing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AE4CD-6F67-47F7-B101-59294A62183D}"/>
              </a:ext>
            </a:extLst>
          </p:cNvPr>
          <p:cNvSpPr txBox="1"/>
          <p:nvPr/>
        </p:nvSpPr>
        <p:spPr>
          <a:xfrm>
            <a:off x="9164900" y="2258996"/>
            <a:ext cx="922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Sitting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6" y="2631173"/>
            <a:ext cx="1461477" cy="1915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81" y="2627433"/>
            <a:ext cx="1461477" cy="19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3563"/>
            <a:ext cx="3932237" cy="1156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152" y="1909902"/>
            <a:ext cx="3932237" cy="4948098"/>
          </a:xfrm>
        </p:spPr>
        <p:txBody>
          <a:bodyPr>
            <a:noAutofit/>
          </a:bodyPr>
          <a:lstStyle/>
          <a:p>
            <a:r>
              <a:rPr lang="en-US" sz="2900" b="1" dirty="0">
                <a:solidFill>
                  <a:srgbClr val="002060"/>
                </a:solidFill>
                <a:ea typeface="Calibri" panose="020F0502020204030204" pitchFamily="34" charset="0"/>
              </a:rPr>
              <a:t>From “</a:t>
            </a:r>
            <a:r>
              <a:rPr lang="en-US" sz="2900" b="1" dirty="0" err="1">
                <a:solidFill>
                  <a:srgbClr val="002060"/>
                </a:solidFill>
                <a:ea typeface="Calibri" panose="020F0502020204030204" pitchFamily="34" charset="0"/>
              </a:rPr>
              <a:t>Github</a:t>
            </a:r>
            <a:r>
              <a:rPr lang="en-US" sz="2900" b="1" dirty="0">
                <a:solidFill>
                  <a:srgbClr val="002060"/>
                </a:solidFill>
                <a:ea typeface="Calibri" panose="020F0502020204030204" pitchFamily="34" charset="0"/>
              </a:rPr>
              <a:t>”, we downloaded dataset of human actions videos. Its name is Action recognition master. The dataset is composed of 10 categories(actions).</a:t>
            </a:r>
          </a:p>
          <a:p>
            <a:r>
              <a:rPr lang="en-US" sz="2900" b="1" dirty="0">
                <a:solidFill>
                  <a:srgbClr val="002060"/>
                </a:solidFill>
                <a:ea typeface="Calibri" panose="020F0502020204030204" pitchFamily="34" charset="0"/>
              </a:rPr>
              <a:t>each category include 10 type </a:t>
            </a:r>
            <a:r>
              <a:rPr lang="en-US" sz="2900" b="1" dirty="0" err="1">
                <a:solidFill>
                  <a:srgbClr val="002060"/>
                </a:solidFill>
                <a:ea typeface="Calibri" panose="020F0502020204030204" pitchFamily="34" charset="0"/>
              </a:rPr>
              <a:t>avi</a:t>
            </a:r>
            <a:r>
              <a:rPr lang="en-US" sz="2900" b="1" dirty="0">
                <a:solidFill>
                  <a:srgbClr val="002060"/>
                </a:solidFill>
                <a:ea typeface="Calibri" panose="020F0502020204030204" pitchFamily="34" charset="0"/>
              </a:rPr>
              <a:t> videos. </a:t>
            </a:r>
          </a:p>
          <a:p>
            <a:r>
              <a:rPr lang="en-US" sz="2900" b="1" dirty="0">
                <a:solidFill>
                  <a:srgbClr val="002060"/>
                </a:solidFill>
                <a:ea typeface="Calibri" panose="020F0502020204030204" pitchFamily="34" charset="0"/>
              </a:rPr>
              <a:t>The used action videos are: “walking”, “jumping”, “running” and “waving” .</a:t>
            </a:r>
          </a:p>
          <a:p>
            <a:endParaRPr lang="en-US" sz="29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21459-351F-4CFF-8237-6726BDD3E027}"/>
              </a:ext>
            </a:extLst>
          </p:cNvPr>
          <p:cNvSpPr txBox="1"/>
          <p:nvPr/>
        </p:nvSpPr>
        <p:spPr>
          <a:xfrm>
            <a:off x="8151093" y="977289"/>
            <a:ext cx="1618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</a:rPr>
              <a:t>Walking video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daria_wal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0123" y="1477108"/>
            <a:ext cx="5267569" cy="3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5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9AA8DBF-BB6A-4C5A-806F-F2585F53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Detecting </a:t>
            </a:r>
            <a:r>
              <a:rPr lang="en-US" sz="5800"/>
              <a:t>keypoints</a:t>
            </a:r>
            <a:endParaRPr lang="en-US" sz="5800" dirty="0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544FD"/>
          </a:solidFill>
          <a:ln w="38100" cap="rnd">
            <a:solidFill>
              <a:srgbClr val="B544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EA520E-67C1-4350-8BB3-A326C33E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60" y="0"/>
            <a:ext cx="8168222" cy="67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8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0" y="583563"/>
            <a:ext cx="4430598" cy="115678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067" y="1876908"/>
            <a:ext cx="3932237" cy="3887583"/>
          </a:xfrm>
        </p:spPr>
        <p:txBody>
          <a:bodyPr>
            <a:noAutofit/>
          </a:bodyPr>
          <a:lstStyle/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Our Data became 2407 row and 84 columns (23 feature excluding face * 4 coordinates)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Jumping has 646 record, waving has 441, sitting has 400, standing has 400, running has 375 and walking has 144.</a:t>
            </a:r>
          </a:p>
          <a:p>
            <a:pPr marL="457200" indent="-457200">
              <a:buFontTx/>
              <a:buChar char="-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6BFBA-0160-41E9-8504-A3DC7641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392" y="1909902"/>
            <a:ext cx="5392717" cy="29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3DAA-F1DE-4AC6-8DFB-FA26974B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1923-E2A0-40A7-8CEB-57E27AEFC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8152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Our data is divided to be 80% training data and 20% testing data.</a:t>
            </a:r>
          </a:p>
          <a:p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rgbClr val="002060"/>
                </a:solidFill>
              </a:rPr>
              <a:t>We have chosen Random Forest Classifier model without tuning any parameter </a:t>
            </a:r>
          </a:p>
          <a:p>
            <a:endParaRPr lang="en-US" sz="3200" b="1" dirty="0">
              <a:solidFill>
                <a:srgbClr val="002060"/>
              </a:solidFill>
            </a:endParaRPr>
          </a:p>
          <a:p>
            <a:r>
              <a:rPr lang="en-US" sz="3200" b="1" dirty="0">
                <a:solidFill>
                  <a:srgbClr val="002060"/>
                </a:solidFill>
              </a:rPr>
              <a:t>Our Test accuracy is 92%</a:t>
            </a:r>
          </a:p>
        </p:txBody>
      </p:sp>
    </p:spTree>
    <p:extLst>
      <p:ext uri="{BB962C8B-B14F-4D97-AF65-F5344CB8AC3E}">
        <p14:creationId xmlns:p14="http://schemas.microsoft.com/office/powerpoint/2010/main" val="246122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A083-A1A2-4944-ABFA-50F87B73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8122180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900" dirty="0">
                <a:solidFill>
                  <a:srgbClr val="002060"/>
                </a:solidFill>
              </a:rPr>
              <a:t>Face Emotion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418027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583563"/>
            <a:ext cx="3932237" cy="1156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152" y="1909902"/>
            <a:ext cx="3932237" cy="377408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W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e used “</a:t>
            </a:r>
            <a:r>
              <a:rPr lang="en-US" b="1" dirty="0" err="1">
                <a:solidFill>
                  <a:srgbClr val="002060"/>
                </a:solidFill>
                <a:ea typeface="Calibri" panose="020F0502020204030204" pitchFamily="34" charset="0"/>
              </a:rPr>
              <a:t>Kaggle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” website to download dataset of face reaction. The dataset is composed of 7categories(reactions).</a:t>
            </a:r>
          </a:p>
          <a:p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each category includes </a:t>
            </a: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3423 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type jpg </a:t>
            </a: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images for train and 380 for test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The used </a:t>
            </a: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reactions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 are: “happy”, “</a:t>
            </a: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sad</a:t>
            </a:r>
            <a:r>
              <a:rPr lang="en-US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”, “surprise”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21459-351F-4CFF-8237-6726BDD3E027}"/>
              </a:ext>
            </a:extLst>
          </p:cNvPr>
          <p:cNvSpPr txBox="1"/>
          <p:nvPr/>
        </p:nvSpPr>
        <p:spPr>
          <a:xfrm>
            <a:off x="5708521" y="4108034"/>
            <a:ext cx="1407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happy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D41702-DD77-41A3-ABB1-0DC53B1CE5C2}"/>
              </a:ext>
            </a:extLst>
          </p:cNvPr>
          <p:cNvSpPr txBox="1"/>
          <p:nvPr/>
        </p:nvSpPr>
        <p:spPr>
          <a:xfrm>
            <a:off x="8423911" y="4108034"/>
            <a:ext cx="743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7C72B4-15D2-4F58-83B3-D630EBC08CF5}"/>
              </a:ext>
            </a:extLst>
          </p:cNvPr>
          <p:cNvSpPr txBox="1"/>
          <p:nvPr/>
        </p:nvSpPr>
        <p:spPr>
          <a:xfrm>
            <a:off x="10474749" y="4108034"/>
            <a:ext cx="961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surprise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83" y="2841942"/>
            <a:ext cx="1248009" cy="1266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51" y="2841942"/>
            <a:ext cx="1248010" cy="1266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01" y="2841942"/>
            <a:ext cx="1249360" cy="12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9AA8DBF-BB6A-4C5A-806F-F2585F53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Detecting </a:t>
            </a:r>
            <a:r>
              <a:rPr lang="en-US" sz="5800"/>
              <a:t>keypoints</a:t>
            </a:r>
            <a:endParaRPr lang="en-US" sz="5800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544FD"/>
          </a:solidFill>
          <a:ln w="38100" cap="rnd">
            <a:solidFill>
              <a:srgbClr val="B544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9D597-3235-4671-9F7D-30668EE3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860" y="150828"/>
            <a:ext cx="8269642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21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FC9-EAB1-490E-B5A1-D51C68FF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0" y="583563"/>
            <a:ext cx="4430598" cy="115678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C8FFD-E157-4439-8B8D-E46C058C1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067" y="1876908"/>
            <a:ext cx="3932237" cy="3887583"/>
          </a:xfrm>
        </p:spPr>
        <p:txBody>
          <a:bodyPr>
            <a:noAutofit/>
          </a:bodyPr>
          <a:lstStyle/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Our Data became 2158 row and 1401 columns (467  point * 3 coordinates)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2060"/>
                </a:solidFill>
                <a:ea typeface="Calibri" panose="020F0502020204030204" pitchFamily="34" charset="0"/>
              </a:rPr>
              <a:t>Happy has 1019 record, surprise has 425 and sad has 713</a:t>
            </a:r>
          </a:p>
          <a:p>
            <a:pPr marL="457200" indent="-457200">
              <a:buFontTx/>
              <a:buChar char="-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7E7DC-E1A1-445F-B1E3-D5324422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41" y="1917901"/>
            <a:ext cx="4685561" cy="26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3628-CBE6-435E-AF0B-CB55682D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B24BA-5899-4E0C-9C6B-EB2E1470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107"/>
            <a:ext cx="10515600" cy="425196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</a:rPr>
              <a:t>Human action recognition is one of the most successful applications of pattern recognition and image analysis which has recently received significant attention, especially during the past several years.</a:t>
            </a:r>
          </a:p>
          <a:p>
            <a:pPr algn="just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</a:rPr>
              <a:t>Human actions detection is very much investigated in utilization of artificial intelligence and computer vision.</a:t>
            </a:r>
          </a:p>
          <a:p>
            <a:pPr algn="just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</a:rPr>
              <a:t>Effective action recognition strategies have demonstrated and the action information are successfully gained from motion videos and pictures.</a:t>
            </a:r>
          </a:p>
          <a:p>
            <a:pPr algn="just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</a:rPr>
              <a:t>In this project, image processing techniques are used in order to recognize different actions of the human body, also human face reactions.</a:t>
            </a:r>
          </a:p>
        </p:txBody>
      </p:sp>
    </p:spTree>
    <p:extLst>
      <p:ext uri="{BB962C8B-B14F-4D97-AF65-F5344CB8AC3E}">
        <p14:creationId xmlns:p14="http://schemas.microsoft.com/office/powerpoint/2010/main" val="2776016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3DAA-F1DE-4AC6-8DFB-FA26974B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1923-E2A0-40A7-8CEB-57E27AEFC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8152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Our data is divided to be 70% training data and 30% testing data.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We have chosen Random Forest Classifier model after tuning parameters as: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2060"/>
                </a:solidFill>
              </a:rPr>
              <a:t>max_features</a:t>
            </a:r>
            <a:r>
              <a:rPr lang="en-US" sz="3200" b="1" dirty="0">
                <a:solidFill>
                  <a:srgbClr val="002060"/>
                </a:solidFill>
              </a:rPr>
              <a:t> = 500, </a:t>
            </a:r>
            <a:r>
              <a:rPr lang="en-US" sz="3200" b="1" dirty="0" err="1">
                <a:solidFill>
                  <a:srgbClr val="002060"/>
                </a:solidFill>
              </a:rPr>
              <a:t>max_depth</a:t>
            </a:r>
            <a:r>
              <a:rPr lang="en-US" sz="3200" b="1" dirty="0">
                <a:solidFill>
                  <a:srgbClr val="002060"/>
                </a:solidFill>
              </a:rPr>
              <a:t> = 50, </a:t>
            </a:r>
            <a:r>
              <a:rPr lang="en-US" sz="3200" b="1" dirty="0" err="1">
                <a:solidFill>
                  <a:srgbClr val="002060"/>
                </a:solidFill>
              </a:rPr>
              <a:t>n_estimators</a:t>
            </a:r>
            <a:r>
              <a:rPr lang="en-US" sz="3200" b="1" dirty="0">
                <a:solidFill>
                  <a:srgbClr val="002060"/>
                </a:solidFill>
              </a:rPr>
              <a:t> = 300, </a:t>
            </a:r>
            <a:r>
              <a:rPr lang="en-US" sz="3200" b="1" dirty="0" err="1">
                <a:solidFill>
                  <a:srgbClr val="002060"/>
                </a:solidFill>
              </a:rPr>
              <a:t>n_jobs</a:t>
            </a:r>
            <a:r>
              <a:rPr lang="en-US" sz="3200" b="1" dirty="0">
                <a:solidFill>
                  <a:srgbClr val="002060"/>
                </a:solidFill>
              </a:rPr>
              <a:t> = -1 and verbose = 2</a:t>
            </a:r>
          </a:p>
          <a:p>
            <a:r>
              <a:rPr lang="en-US" sz="3200" b="1" dirty="0">
                <a:solidFill>
                  <a:srgbClr val="002060"/>
                </a:solidFill>
              </a:rPr>
              <a:t>Our Test accuracy is 80%</a:t>
            </a:r>
          </a:p>
        </p:txBody>
      </p:sp>
    </p:spTree>
    <p:extLst>
      <p:ext uri="{BB962C8B-B14F-4D97-AF65-F5344CB8AC3E}">
        <p14:creationId xmlns:p14="http://schemas.microsoft.com/office/powerpoint/2010/main" val="271418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28F-C754-45F0-8C6E-89C99825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9600" dirty="0">
                <a:solidFill>
                  <a:srgbClr val="002060"/>
                </a:solidFill>
              </a:rPr>
              <a:t>The result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A155AAB8-2B27-4740-93F3-F5D4790B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4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 result">
            <a:hlinkClick r:id="" action="ppaction://media"/>
            <a:extLst>
              <a:ext uri="{FF2B5EF4-FFF2-40B4-BE49-F238E27FC236}">
                <a16:creationId xmlns:a16="http://schemas.microsoft.com/office/drawing/2014/main" id="{37545EC6-C2D6-4BB0-8BF8-6C287B2D8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810" y="199788"/>
            <a:ext cx="11656380" cy="65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8C5F-F07D-4FC5-A0E5-DB36C452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01DF-38B4-48C6-8B64-CA4F0CF4B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https://www.kaggle.com/kreinisalex/telemoji</a:t>
            </a:r>
            <a:endParaRPr lang="en-US" sz="3200" b="1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http://vision.stanford.edu/Datasets/40actions.html</a:t>
            </a:r>
            <a:endParaRPr lang="en-US" sz="3200" b="1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hlinkClick r:id="rId4"/>
              </a:rPr>
              <a:t>https://www.robots.ox.ac.uk/~vgg/data/pose/</a:t>
            </a:r>
            <a:endParaRPr lang="en-US" sz="3200" b="1" dirty="0"/>
          </a:p>
          <a:p>
            <a:r>
              <a:rPr lang="en-US" sz="3200" b="1" dirty="0">
                <a:hlinkClick r:id="rId5"/>
              </a:rPr>
              <a:t>https://github.com/hueihan/Action_Recognition/tree/master/data/WIS/video</a:t>
            </a: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895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01B5F1-16ED-4C8D-80F9-CAD9926D47D7}"/>
              </a:ext>
            </a:extLst>
          </p:cNvPr>
          <p:cNvSpPr/>
          <p:nvPr/>
        </p:nvSpPr>
        <p:spPr>
          <a:xfrm>
            <a:off x="2157261" y="2459504"/>
            <a:ext cx="787747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12000" b="1" cap="none" spc="0" dirty="0">
                <a:ln w="0"/>
                <a:solidFill>
                  <a:srgbClr val="002060"/>
                </a:solidFill>
                <a:effectLst/>
              </a:rPr>
              <a:t>Tha</a:t>
            </a:r>
            <a:r>
              <a:rPr lang="en-US" sz="12000" b="1" dirty="0">
                <a:ln w="0"/>
                <a:solidFill>
                  <a:srgbClr val="002060"/>
                </a:solidFill>
              </a:rPr>
              <a:t>nk you</a:t>
            </a:r>
            <a:endParaRPr lang="en-US" sz="12000" b="1" cap="none" spc="0" dirty="0">
              <a:ln w="0"/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276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3628-CBE6-435E-AF0B-CB55682D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B24BA-5899-4E0C-9C6B-EB2E1470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107"/>
            <a:ext cx="10515600" cy="425196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2060"/>
                </a:solidFill>
                <a:ea typeface="Calibri" panose="020F0502020204030204" pitchFamily="34" charset="0"/>
              </a:rPr>
              <a:t>Our project is divided into 2 sections:</a:t>
            </a:r>
          </a:p>
          <a:p>
            <a:pPr algn="just"/>
            <a:endParaRPr lang="en-US" sz="28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algn="just"/>
            <a:r>
              <a:rPr lang="en-US" sz="2800" b="1" dirty="0">
                <a:solidFill>
                  <a:srgbClr val="002060"/>
                </a:solidFill>
                <a:ea typeface="Calibri" panose="020F0502020204030204" pitchFamily="34" charset="0"/>
              </a:rPr>
              <a:t>1- A</a:t>
            </a:r>
            <a:r>
              <a:rPr lang="en-US" sz="28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 detection </a:t>
            </a:r>
            <a:r>
              <a:rPr lang="en-US" sz="2800" b="1" dirty="0">
                <a:solidFill>
                  <a:srgbClr val="002060"/>
                </a:solidFill>
                <a:ea typeface="Calibri" panose="020F0502020204030204" pitchFamily="34" charset="0"/>
              </a:rPr>
              <a:t>system</a:t>
            </a:r>
            <a:r>
              <a:rPr lang="en-US" sz="2800" b="1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 that recognize human actions like walking, standing, sitting, running, jumping and waving.</a:t>
            </a:r>
          </a:p>
          <a:p>
            <a:pPr algn="just"/>
            <a:endParaRPr lang="en-US" sz="2800" b="1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algn="just"/>
            <a:r>
              <a:rPr lang="en-US" sz="2800" b="1" dirty="0">
                <a:solidFill>
                  <a:srgbClr val="002060"/>
                </a:solidFill>
                <a:ea typeface="Calibri" panose="020F0502020204030204" pitchFamily="34" charset="0"/>
              </a:rPr>
              <a:t>2-  It recognizes human face reactions like happy, sad and surprised.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2060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5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805" y="730018"/>
            <a:ext cx="1048043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The pipeline of each section:</a:t>
            </a:r>
          </a:p>
          <a:p>
            <a:pPr algn="just"/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	1) Collecting Dataset</a:t>
            </a:r>
          </a:p>
          <a:p>
            <a:pPr algn="just"/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	2) Collecting key points from the dataset and save it to a csv file using </a:t>
            </a:r>
            <a:r>
              <a:rPr lang="en-US" sz="3200" b="1" dirty="0" err="1">
                <a:solidFill>
                  <a:srgbClr val="002060"/>
                </a:solidFill>
                <a:ea typeface="Calibri" panose="020F0502020204030204" pitchFamily="34" charset="0"/>
              </a:rPr>
              <a:t>mediapipe</a:t>
            </a: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algn="just"/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	3) Machine Learning model to be trained to recognize the activity or the </a:t>
            </a:r>
            <a:r>
              <a:rPr lang="en-US" sz="3200" b="1" dirty="0" err="1">
                <a:solidFill>
                  <a:srgbClr val="002060"/>
                </a:solidFill>
                <a:ea typeface="Calibri" panose="020F0502020204030204" pitchFamily="34" charset="0"/>
              </a:rPr>
              <a:t>reation</a:t>
            </a: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algn="just"/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	4) Testing our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We build the system using python programming language: </a:t>
            </a:r>
            <a:r>
              <a:rPr lang="en-US" sz="3200" b="1" dirty="0" err="1">
                <a:solidFill>
                  <a:srgbClr val="002060"/>
                </a:solidFill>
                <a:ea typeface="Calibri" panose="020F0502020204030204" pitchFamily="34" charset="0"/>
              </a:rPr>
              <a:t>Mediapipe</a:t>
            </a:r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 library for collecting key, </a:t>
            </a:r>
            <a:r>
              <a:rPr lang="en-US" sz="3200" b="1" dirty="0" err="1">
                <a:solidFill>
                  <a:srgbClr val="002060"/>
                </a:solidFill>
                <a:ea typeface="Calibri" panose="020F0502020204030204" pitchFamily="34" charset="0"/>
              </a:rPr>
              <a:t>sklearn</a:t>
            </a:r>
            <a:r>
              <a:rPr lang="en-US" sz="3200" b="1" dirty="0">
                <a:solidFill>
                  <a:srgbClr val="002060"/>
                </a:solidFill>
                <a:ea typeface="Calibri" panose="020F0502020204030204" pitchFamily="34" charset="0"/>
              </a:rPr>
              <a:t> for machine learning models and other helping libraries as pandas , cv and others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002060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4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3DAA-F1DE-4AC6-8DFB-FA26974B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MediaPipe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1923-E2A0-40A7-8CEB-57E27AEFC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81529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MediaPipe</a:t>
            </a:r>
            <a:r>
              <a:rPr lang="en-US" b="1" dirty="0">
                <a:solidFill>
                  <a:srgbClr val="002060"/>
                </a:solidFill>
              </a:rPr>
              <a:t> is a cross-platform framework for building multimodal applied machine learning pipelines. </a:t>
            </a:r>
            <a:r>
              <a:rPr lang="en-US" b="1" dirty="0" err="1">
                <a:solidFill>
                  <a:srgbClr val="002060"/>
                </a:solidFill>
              </a:rPr>
              <a:t>MediaPipe</a:t>
            </a:r>
            <a:r>
              <a:rPr lang="en-US" b="1" dirty="0">
                <a:solidFill>
                  <a:srgbClr val="002060"/>
                </a:solidFill>
              </a:rPr>
              <a:t> is a framework for building multimodal (</a:t>
            </a:r>
            <a:r>
              <a:rPr lang="en-US" b="1" dirty="0" err="1">
                <a:solidFill>
                  <a:srgbClr val="002060"/>
                </a:solidFill>
              </a:rPr>
              <a:t>eg.</a:t>
            </a:r>
            <a:r>
              <a:rPr lang="en-US" b="1" dirty="0">
                <a:solidFill>
                  <a:srgbClr val="002060"/>
                </a:solidFill>
              </a:rPr>
              <a:t> video, audio, any time series data), cross platform (</a:t>
            </a:r>
            <a:r>
              <a:rPr lang="en-US" b="1" dirty="0" err="1">
                <a:solidFill>
                  <a:srgbClr val="002060"/>
                </a:solidFill>
              </a:rPr>
              <a:t>i.e</a:t>
            </a:r>
            <a:r>
              <a:rPr lang="en-US" b="1" dirty="0">
                <a:solidFill>
                  <a:srgbClr val="002060"/>
                </a:solidFill>
              </a:rPr>
              <a:t> Android, iOS, web, edge devices) applied ML pipelines.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We used </a:t>
            </a:r>
            <a:r>
              <a:rPr lang="en-US" b="1" dirty="0" err="1">
                <a:solidFill>
                  <a:srgbClr val="002060"/>
                </a:solidFill>
              </a:rPr>
              <a:t>MediaPipe</a:t>
            </a:r>
            <a:r>
              <a:rPr lang="en-US" b="1" dirty="0">
                <a:solidFill>
                  <a:srgbClr val="002060"/>
                </a:solidFill>
              </a:rPr>
              <a:t> Pose and </a:t>
            </a:r>
            <a:r>
              <a:rPr lang="en-US" b="1" dirty="0" err="1">
                <a:solidFill>
                  <a:srgbClr val="002060"/>
                </a:solidFill>
              </a:rPr>
              <a:t>MediaPipe</a:t>
            </a:r>
            <a:r>
              <a:rPr lang="en-US" b="1" dirty="0">
                <a:solidFill>
                  <a:srgbClr val="002060"/>
                </a:solidFill>
              </a:rPr>
              <a:t> Face Mesh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5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MediaPipe Pose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C480"/>
          </a:solidFill>
          <a:ln w="38100" cap="rnd">
            <a:solidFill>
              <a:srgbClr val="FFC4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1527-1939-4A16-9FCC-63C58E93792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/>
              <a:t>MediaPipe</a:t>
            </a:r>
            <a:r>
              <a:rPr lang="en-US" sz="2800" b="1" dirty="0"/>
              <a:t> Pose is a ML solution for high-fidelity body pose tracking, inferring 33 3D landmarks and background segmentation mask on the whole body from RGB video frames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129409"/>
            <a:ext cx="5458968" cy="4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6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MediaPipe Face</a:t>
            </a:r>
            <a:endParaRPr lang="en-US" sz="5200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99B03"/>
          </a:solidFill>
          <a:ln w="38100" cap="rnd">
            <a:solidFill>
              <a:srgbClr val="F99B0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6B0ED-05B7-4889-858A-CCBCE2584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 err="1"/>
              <a:t>MediaPipe</a:t>
            </a:r>
            <a:r>
              <a:rPr lang="en-US" b="1" dirty="0"/>
              <a:t> Face Mesh is a face geometry solution that estimates 468 3D face landmarks in real-time even on mobile devices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7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B0DD1F-6F7D-4BD9-9EE7-B61AC754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907313"/>
            <a:ext cx="5458968" cy="30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8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AE74D-FB7D-464E-9701-563B5B2B3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40373-9B49-4781-A84C-C4DEB544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7" y="1333893"/>
            <a:ext cx="4938068" cy="2878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D01FF-D6FC-40D2-8342-B097946A5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0878" y="3461846"/>
            <a:ext cx="5449479" cy="277749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Our project includes: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Dataset 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Collecting Key points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7185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A083-A1A2-4944-ABFA-50F87B73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8122180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900">
                <a:solidFill>
                  <a:srgbClr val="002060"/>
                </a:solidFill>
              </a:rPr>
              <a:t>Pose Detection</a:t>
            </a:r>
            <a:endParaRPr lang="en-US" sz="8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8474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816</Words>
  <Application>Microsoft Office PowerPoint</Application>
  <PresentationFormat>Widescreen</PresentationFormat>
  <Paragraphs>94</Paragraphs>
  <Slides>24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Modern Love</vt:lpstr>
      <vt:lpstr>The Hand</vt:lpstr>
      <vt:lpstr>Times New Roman</vt:lpstr>
      <vt:lpstr>SketchyVTI</vt:lpstr>
      <vt:lpstr>Human Pose and reaction Classification</vt:lpstr>
      <vt:lpstr>Introduction</vt:lpstr>
      <vt:lpstr>Our Project</vt:lpstr>
      <vt:lpstr>PowerPoint Presentation</vt:lpstr>
      <vt:lpstr>MediaPipe</vt:lpstr>
      <vt:lpstr>MediaPipe Pose</vt:lpstr>
      <vt:lpstr>MediaPipe Face</vt:lpstr>
      <vt:lpstr>Our Steps</vt:lpstr>
      <vt:lpstr>Pose Detection</vt:lpstr>
      <vt:lpstr>Dataset</vt:lpstr>
      <vt:lpstr>Dataset</vt:lpstr>
      <vt:lpstr>Dataset</vt:lpstr>
      <vt:lpstr>Detecting keypoints</vt:lpstr>
      <vt:lpstr>Data Exploration</vt:lpstr>
      <vt:lpstr>Machine Learning Model</vt:lpstr>
      <vt:lpstr>Face Emotion Detection</vt:lpstr>
      <vt:lpstr>Dataset</vt:lpstr>
      <vt:lpstr>Detecting keypoints</vt:lpstr>
      <vt:lpstr>Data Exploration</vt:lpstr>
      <vt:lpstr>Machine Learning Model</vt:lpstr>
      <vt:lpstr>The result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image detector Application</dc:title>
  <dc:creator>Mennatullah Mahmoud Amin</dc:creator>
  <cp:lastModifiedBy>Mennatullah Mahmoud Amin</cp:lastModifiedBy>
  <cp:revision>54</cp:revision>
  <dcterms:created xsi:type="dcterms:W3CDTF">2021-01-19T18:44:18Z</dcterms:created>
  <dcterms:modified xsi:type="dcterms:W3CDTF">2022-01-12T10:30:56Z</dcterms:modified>
</cp:coreProperties>
</file>